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8" r:id="rId2"/>
    <p:sldId id="283" r:id="rId3"/>
    <p:sldId id="279" r:id="rId4"/>
    <p:sldId id="298" r:id="rId5"/>
    <p:sldId id="284" r:id="rId6"/>
    <p:sldId id="285" r:id="rId7"/>
    <p:sldId id="286" r:id="rId8"/>
    <p:sldId id="287" r:id="rId9"/>
    <p:sldId id="280" r:id="rId10"/>
    <p:sldId id="299" r:id="rId11"/>
    <p:sldId id="288" r:id="rId12"/>
    <p:sldId id="289" r:id="rId13"/>
    <p:sldId id="281" r:id="rId14"/>
    <p:sldId id="300" r:id="rId15"/>
    <p:sldId id="305" r:id="rId16"/>
    <p:sldId id="290" r:id="rId17"/>
    <p:sldId id="291" r:id="rId18"/>
    <p:sldId id="293" r:id="rId19"/>
    <p:sldId id="294" r:id="rId20"/>
    <p:sldId id="295" r:id="rId21"/>
    <p:sldId id="282" r:id="rId22"/>
    <p:sldId id="301" r:id="rId23"/>
    <p:sldId id="296" r:id="rId24"/>
    <p:sldId id="29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18" autoAdjust="0"/>
  </p:normalViewPr>
  <p:slideViewPr>
    <p:cSldViewPr snapToGrid="0" snapToObjects="1">
      <p:cViewPr varScale="1">
        <p:scale>
          <a:sx n="52" d="100"/>
          <a:sy n="52" d="100"/>
        </p:scale>
        <p:origin x="10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3399-26A6-46D7-865F-FE7CE0653E3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08B1D-7201-4CED-B115-364BF261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DD63E8-0FF2-4965-8164-EFE91EEB5DF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ED8D97-0825-4C3A-8A30-4AED3898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6B476C-550A-4D1F-9290-761D23E0674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735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Prezygotic Behavioral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49C7B-FF8A-4B75-8ECF-09523A9DD87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759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CA76-1976-45A7-8CA4-BCCF1DD0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E336-53D2-4B15-AD8C-9ABA96ED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6B5BB1-4092-1A48-9217-21CD014487A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EF86BF-64B9-EB4D-B5FF-8E2D62F46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thetravelingbard.files.wordpress.com/2010/11/galapagos-tortoise.jpg" TargetMode="External"/><Relationship Id="rId5" Type="http://schemas.openxmlformats.org/officeDocument/2006/relationships/image" Target="../media/image18.jpeg"/><Relationship Id="rId4" Type="http://schemas.openxmlformats.org/officeDocument/2006/relationships/image" Target="http://www.buzzle.com/images/animal-kingdom/turtles/galapagos-giant-tortoise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P4qobc5dbK80FM&amp;tbnid=JNl9We3aucAMmM:&amp;ved=0CAUQjRw&amp;url=http://www.tutorvista.com/content/biology/biology-iv/biotic-community/speciation.php&amp;ei=_-UJUYqsDors2QWGkoGQBg&amp;psig=AFQjCNFcd74BKfBZct-3pQ1z7Mmx3-jLRQ&amp;ust=135968949535522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_LITunS03dlHZM&amp;tbnid=o1YAQYYf73fLfM:&amp;ved=0CAUQjRw&amp;url=http://allaboutevolution.wordpress.com/category/11-5/&amp;ei=y-YJUYmtFOHm2AWl9oHYAw&amp;bvm=bv.41642243,d.aWc&amp;psig=AFQjCNGeHTVz5ZEQ6O0Ooqw6A54H2IEugg&amp;ust=13596897849658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18GZ8PSxbc&amp;feature=relat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2DXcIpWPi90bRM&amp;tbnid=YCo7Iwy0UcMHfM:&amp;ved=0CAUQjRw&amp;url=http://163.16.28.248/bio/activelearner/19/ch19c1.html&amp;ei=FOcJUealG8Lr2wWk3YD4AQ&amp;bvm=bv.41642243,d.aWc&amp;psig=AFQjCNH-lnesa-Bdsk_az9ZN0fdPTL4Yrg&amp;ust=135968983790374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Poke Evolution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population of “Slow Pokes” has lived on a large island called </a:t>
            </a:r>
            <a:r>
              <a:rPr lang="en-US" dirty="0" err="1" smtClean="0"/>
              <a:t>Slugland</a:t>
            </a:r>
            <a:r>
              <a:rPr lang="en-US" dirty="0" smtClean="0"/>
              <a:t> in the middle of the ocean for thousands of years.  After a period of undersea volcanic activity 4 new islands appeared.  Over time the original Slow Poke population moved to inhabit these 4 new islands.  </a:t>
            </a:r>
            <a:endParaRPr lang="en-US" dirty="0"/>
          </a:p>
        </p:txBody>
      </p:sp>
      <p:pic>
        <p:nvPicPr>
          <p:cNvPr id="1026" name="Picture 2" descr="http://thumbs.dreamstime.com/z/snail-3254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11288"/>
          <a:stretch/>
        </p:blipFill>
        <p:spPr bwMode="auto">
          <a:xfrm>
            <a:off x="2737193" y="4299044"/>
            <a:ext cx="3049457" cy="2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14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Draw your organism on Genetic Drift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3873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As well </a:t>
            </a:r>
            <a:r>
              <a:rPr lang="en-US" dirty="0"/>
              <a:t>as a picture that represents the event that could cause Genetic Drift (</a:t>
            </a:r>
            <a:r>
              <a:rPr lang="en-US" dirty="0" err="1"/>
              <a:t>ie</a:t>
            </a:r>
            <a:r>
              <a:rPr lang="en-US" dirty="0"/>
              <a:t> a volcanic eruption)</a:t>
            </a:r>
          </a:p>
        </p:txBody>
      </p:sp>
      <p:pic>
        <p:nvPicPr>
          <p:cNvPr id="5123" name="Picture 3" descr="C:\Users\e131958\Downloads\photo 4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89" y="2669275"/>
            <a:ext cx="5084549" cy="38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accent1">
                    <a:lumMod val="50000"/>
                  </a:schemeClr>
                </a:solidFill>
              </a:rPr>
              <a:t>Gene Flow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: Migration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04651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of new alleles in a population. New individuals enter a population and contribute to the gene pool. </a:t>
            </a:r>
          </a:p>
          <a:p>
            <a:endParaRPr lang="en-US" dirty="0"/>
          </a:p>
        </p:txBody>
      </p:sp>
      <p:sp>
        <p:nvSpPr>
          <p:cNvPr id="6146" name="AutoShape 2" descr="data:image/jpeg;base64,/9j/4AAQSkZJRgABAQAAAQABAAD/2wCEAAkGBxQSEhIUEBQWFhUUFxQVGBUWFhUXFxQUFhYXFxQUFBYYHCggGBolHRcUIjEhJSkrLi4uFx8zODMsNygtLisBCgoKDg0OGhAQGiwmHyQsLCwsLCwsLCwsNCwsLCwsLC0sLC80LC8sLCwsLCwsLCwvLCwsLCwsLCwsLCwsLCwsLP/AABEIAMcA/QMBIgACEQEDEQH/xAAbAAEAAgMBAQAAAAAAAAAAAAAABAUBAwYCB//EAD8QAAEDAgQDBQUFBwMFAQAAAAEAAhEDIQQSMUEFUWEGcYGRoRMiMlKxcsHR4fAHFEJigpLxIzOiQ4OzwtIV/8QAGgEBAAMBAQEAAAAAAAAAAAAAAAECAwQFBv/EACwRAAICAQMCBQMEAwAAAAAAAAABAhEDBCExEkEFE1FhgXGR4bHB0fAUMqH/2gAMAwEAAhEDEQA/APtyIikgIiIAiIgCIiALBWV5cEABWVhrY0XpAEREAWA6Z1t69yyiAIsGZERG/wCSygCIiAIvNRs6GLg+Wy9IAsBZWAgMoiIAiIgCIiAIiIAiIgCIiAIiIAiIgCIsFAZReWGQCRB5cl6QBYzXhZRAEWFlAEXlxkHKRNxOsHqF6QBFgG1llAERAUAWEyCZi+k9P0FlAEQIgCIiAIiIAiIgCIiAIiIAiIgCIiALDp2WUQBFguAjrYfVZQBFqxVYMY5x2E6xPRUWG7ZYZxLajvZOGzrt8HD74WUs2OElGTps2x6fLkTlCLdeh0IcsrVQrMqAOY5rhsWkEei2Aa9VqZNNOmYYwCYAEkk9SdSeq9IsShBlFjNshKAygWhlQBzm7kk6HSG7/wBQW9AERYJQGUQIgBREQBERAEREAREQBERAEREAREQBF5BXpAEWuvVDWlxkxsNfAL247oDmO3GLIphjHDO8wGz73fHJfOqvB3HNDrAAnq46id19FxWCGMdmLXZGuLQ6wcQD75B9B0B5rOF7H0ZaHNmm34WuguPIOO31O5Xi6jS5M2XzI8Oq/n6HvaXXQ02Hy7p7t7d/T+8HFdlOH4htTNh3PBiDaxuNQbERNzzX1tswJ137915o0mtEMaGgbAADyC9r0tPg8qNXZ5mr1ctRLql+fuERF0HIYXio2Dm6ARtrr6r058T0vOy0YykTlLfibmgTAu0i/jClBmtocMzrmfeiPeAi7AO+4Uum8ESLrRh5LRmADhEjkd9fFem20H53RkI3leSsgooJMhElEAREQBERAEREAREQBERAEREARYIWUB4d08/G4XonT1RaaroczqSNrgj10Ug91akRAkkgQNgSAXHoNVpxT5DmCJi/cZv6HyXjHVqbZzkBzgQJJBIF3Bp572votOBaXg5x8cuJMTBs1tuQhK23IvfYn0KYa0BgAaNI5LYsAQIQnkoosZlFgrKEBERAIWtjpc7m2B4ETI6bf0lbF5DRJO5QGmpNyNt/O3goXGsU6lS9oxpcWwS0QCZsYkxaZvyU/FTEATmIHcNyVHbQAnNpBEbReY5f4VkQzdhXEzMXuCBt15/mtzjAJ5Kpw3EhnczNJZY92xM77TzBVvChqgnYKBFlQSERJQBERAEREAREQBERAEQlUj+PZnFtJsgEDPJg84A28VKi3wQ2kXawSquljnmJDbg6aeZW99V0atTpFkts7qPXqgZXWAzNubag3HmFV1+OQ7K0g9QJAPKyqq2JqOzNLnQdgAYnlN+qusbKuaLbGVc7nFpaWmIBBkxfymO+FbYFmWmwHYBcY9zyzK17SDAkA5tReWuGnJdfwzFF7RnjN/KZHmpnGkRB2yWsoiyNAEREAREQBEXkiJPNAZlVmMqhj4J1BfHOBlI+hW3F44s0bP1jnE6Ln3Y57jlOVzy65LYtIOUX0iYOy0hEpKRjs1Qy1sU5zmuz1szR8oInLHS67BfP+Gn/AF3tLpJJdbUOEmDewAPT1XZNx5IuAJt8R+9qnJHcjG9iXUkixjS/RegoFHiOaQALRNyddP4Vsdjo/gcddIOnes6Ze0TEhR8Niw8uEFpEaxedxBUhQSEREAREQBERAERacZiBTY97jAaCSeQA1QHOdpeKlz/3emftn/1WvBMa0a3jnCvcDw6mBmNNpc/3iS1skm97KX+7M+Rv9o/Ba9aSpGfS27ZU03j5mxvcWXg45oLcrw6AJFpP6srLEcOpv+JjSO7yVVi+EMZ8Ag/T0UJphpojupZiTaJIJmJM3g8vwW1lCmz+IeBBN+v3qFiOFFwguMRodB3Bc7juzrZJBeDzaTbwW0Un3M22uxeY19Nmf2j2s90ltQOvpIzEWI71V8F7R1aWI9lUgyC8M0Lm6ywQCHQHHKReD0VSOBxpUJHJx25Ksx/AiHB7bPYQ5rwbtc0y0z3rVQjVWZObu6Pt2ExLajGvYQQRII3C3LjeyHFiappOAaKrBWpgHQzkrsjSz4IjZ48eyXFOPS6OyLtWERFUkIiIAouJqRYXPXTqT0CkkqmxWId7NzgCc0kAfKAco8Y9VMVZDZGc3MTJmN+ulvMqkOJYa8hzcrfP3hz30+q6fCYcta3NGaLxpmi8dJXK8ZwbKdUkugOJIEC28dQCT5hbwpujGdpWbuHUpquflgFpJbfUzBnugK34DjfaB+bUG2klmxI2/wAKowOOP8Id3xa3etuGa6nUa8S0E+8IMFp1UyV8kRdHQFjRmIEF2sW/W61+0IETp+vJYa6S62m53tNlhyyNDWcQQZ3VzhMQHtnffvVC9unh+cKRwyrkeBPxW/BTJbBPcvURFkaBERAEREAXMdu6hLMLRBj94xVCm7rTDszx5BdOue7TYcuxHDnbMrunxpmPvV8f+xWfB0Kj4zFtpiXyBzAJ+i3hcZ+0HjDqTQxnxOFp0HMrj1eZ4cbkuex16PTvUZVjXc66nimEBwe0g6GRC01Liea+K4PAVazoaSSb3PqrvA9ncUy9Ou9j21HsLWvMQIykgW3NiuPH4qm6cfsevqPBcWJO8yv0r8n0PEWCpqwupmGFT2TBWcHVAIcQInlbnEKl/wD2KftTSfLHiwDrB32TzXrrLFV1bXxZ888Mm2o716fr9DGJVFiXw4XjmVK43xWnTxFCm50EzI5ZmkNnleFF4lTBJXThyKbaXZ0YZsUoKLa5Vo28FxZZiMKJECqWg2BLazC02+02mvrAXwltAjE4Qtn/AH6IFpiag19V92CrqVuicD2YREXMbhCiIDnu3vEnYfA4h9Mw/IQ08nOIaDfkSD4L5ZW49jC1rxXIaA33b2y5WgwHXsCSdei+h/tVwxqYFzWiTnpf+Vi4KhQYx4aQCGAAEb5rkEaSuzTpdNnLmb6jW7t3iqTiHPpFzTBllRxtyMwFKw3azEV/eyNceeU29VZN4Rh6ol9FhPOINuoVhR4HR0a0s+w4tV7guxWpPuRcPxvEOs5jBlg3kfRXmCxuIytJyfZLT6rkMfxFmGxLqfszUAymSZcLddV0R7YYZlLNAc65Dd3P0AiLBee9dhtxezV/8PVXhOqqLjFtSSarfn19C6OOIdleWybwARqvNRzybADxAsqfsZWZVqOqVnB1R9wNhK684cl4yDLlNzAuLG0+IWek1LzRc2u+309yut0v+Pk8u7a5+vt7EFnDKziPeDAP6j9VB7UYeph8O6u2qXGk6k4tytaC01GNfJ1+EuPguuVJ2xoh+BxTTMOpuFtZ2jxhdMZNyRyyikmXNN8gEaEA+a9LRgGxSpg6hjB/xC3rNlwiIgCIiAKu47Rmm1w1pVKdTwa4Zv8AjKsVh7AQQbgggjoVKdMNWjzVpNeCHCQf1qF89r9nnvq1PZOdVaahpN9oXOyBol7i4n4QTA5kFd5gXWLTqw5fD+E+X0W2hQDAQ3Quc7xcZPrPmubUaaOZdMjr0usnp76e/wBjg8PwF7cR7NgI5v090aloiV1OBwDaLbC9yTqSTqSTqeqtDTAJMXOp6DRR6zVTTaKGFt8v9hqdZPMkn8+7IeKZI6lcL+0ClNKzQ6obDr16runuVBxbCAvFQiS0W6de9dWXF5sOg5sGbyciyeh8kqcArluerIEwSZ0j3TJ2tHkum/e7Uy43LWyesXUzGU5e8P8AgIFvrZU2MffoI8lrodLLE5OT5L+J+IvVqNrdfg6Ts/hDUxVAQIa7PPRunqfRfVFxX7N6Gdj65ETDGyNm2MLtVbPK5V6HLhVRsIiLE1CIiAoe3VMnBVy0SWNzR9m6+VUMVnyOFg5oIC+4VqQc1zXCQ4EEdDYr5DxHs+7DPczVrXuyR8huPuXXppKmjmzxfJb8N+FXNHoqHhGIDha17zsVdYV9riNfEc+iTIgacZgA4veWtnJzl1rgxHT0XP8AD+zRqOIru9kC4va1zJJndpmPqu3wjWuBm/8Aj8yp1HDjI1jocGgC45aHvXkZtBCU7+fn9T2NN4llwrZ+3x82VPCezHsnBzKxy8o+sFdW0LTQbFgt63xYYYlUFRzZs88z6pu2FA4vTD6Ypn/qOa2OgOY+jSp5UctzPB+SQO86nyt4lbIxZIREUEhERAEREAREQEXGU3AipTElohzfnZyH8w1HiN17o4xjgCHaie68X5GbLeqniNMteXYf/d1c3+B4/n5O6696styHsWxUbEqrZxmq0f6uHqA/yQ8fitNftE3enWH/AGqh+gUqLIckSKrtVT8RqWN14xPHmRpU7vZVf/lUWO4q98inRrO6+zLR5uhbQiZSkVfEMTdY4HwKpjKoDbMHxP2aByPPkF44bwt76zf3hrmUy45jILgOQAEa/or7Dw3DU6dNraIAZFo36k7la5MqgqiZY8XU9zZgsK2lTZTpiGsAAHQLciLhOwIiIAiIgCqO0HCPbtDm/GzT+Ycj9yt0UptO0Q1apnzJxyOIiCLQee9lLwmJmwV92z4cx9JzgctaPdI1ceR6ddlxtKnXpkZ6Do/l9/6XPkuqMlJHNKLizq+HuvO0K4wzly+F4uwD3g5vRzHt+oVvg+M0vmCylFmkWjoWL2qk8dpDeTya1x+gWs8SfUIDKbg3eo5unc3UrPpZp1Itn1NhqfQcyvVNgaIH65leMNTDQIM9dSeq2qpYIiIAiIgCIiAIiw50Ak7IDVWqGQ1upuT8rea2NYNgFrw7bSdXX8Nh5LYxwOnd5ID0Vpqt6LaSvDkBEdSHIeSiYmnZWRao1fkrWVaOYxeGuvXCuKuoOh0lh1HLqFY12XMqoxdFaJqWxm01ud2xwIBFwbg9FlUvZioRTNNxks07jsrpZNUzVO0ERFBIREQBRsfjBTHU6BSHOi5XKYrH+1cSOZA7grRVlZOj3Vl7iXGT+tFJw7CF5wVEgXMqfSYrNlUjFJk6hSGURyWaTIW1oVLL0em0m8h5L0Wo1elBJqy5bjTcfeFtBWFrZYx4juQG1ERAEREAREQBReIPs1vzua3wmXegKlKux9SK2HGxLz5NKlEMnucBc2AVXSxcE5JgOJvuD+cq1AUDiFEkyFjlurRvicbpnqnWOadlKaZVdQdCksq9Oarjk0Tkh6G9yh41tpGqmLUaV5N1tJWjGLp7lJXqkiCtVehpKtq+HBcCouKCYo9LZOaSklRG4ZVLazeTpb6W+9dOuMz/AOtRj52/ePvXZrSZnDgIiKhYIiFAV/H3kUH5dSIHiudwmHjKOQAV32lq5abftNHqoOHZJ+i0jwUlyTsOyymNatNFsKS0qrJRgry186rJaSVk0Vk7ZqqRsbVGi2qPRatubmrRtkSSR7Kj4gwWO5GD3Ot9YUhQeMvii86RlPiHCFKKsnBFhpsFlAEREAREQBVfGRD8M/lVDf7xlRFK5IfBaBeXsnVEVWrLD2Y5BIRFIswV4KyiEGmoFX4kc0RWRVkTDUZq0jG7j/aPxIXTBESQiERFUsFgoiAqu0lOaJPykH1CrKDogRcW9e9YRXXBR8k+mwnn6fiptIFEUFjc1ewURQBCwXIiiibMHEgaqBxmq19IsaZLnUxv84J17kRWSKtlsAiIqlg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SEhIUEBQWFhUUFxQVGBUWFhUXFxQUFhYXFxQUFBYYHCggGBolHRcUIjEhJSkrLi4uFx8zODMsNygtLisBCgoKDg0OGhAQGiwmHyQsLCwsLCwsLCwsNCwsLCwsLC0sLC80LC8sLCwsLCwsLCwvLCwsLCwsLCwsLCwsLCwsLP/AABEIAMcA/QMBIgACEQEDEQH/xAAbAAEAAgMBAQAAAAAAAAAAAAAABAUBAwYCB//EAD8QAAEDAgQDBQUFBwMFAQAAAAEAAhEDIQQSMUEFUWEGcYGRoRMiMlKxcsHR4fAHFEJigpLxIzOiQ4OzwtIV/8QAGgEBAAMBAQEAAAAAAAAAAAAAAAECAwQFBv/EACwRAAICAQMCBQMEAwAAAAAAAAABAhEDBCExEkEFE1FhgXGR4bHB0fAUMqH/2gAMAwEAAhEDEQA/APtyIikgIiIAiIgCIiALBWV5cEABWVhrY0XpAEREAWA6Z1t69yyiAIsGZERG/wCSygCIiAIvNRs6GLg+Wy9IAsBZWAgMoiIAiIgCIiAIiIAiIgCIiAIiIAiIgCIsFAZReWGQCRB5cl6QBYzXhZRAEWFlAEXlxkHKRNxOsHqF6QBFgG1llAERAUAWEyCZi+k9P0FlAEQIgCIiAIiIAiIgCIiAIiIAiIgCIiALDp2WUQBFguAjrYfVZQBFqxVYMY5x2E6xPRUWG7ZYZxLajvZOGzrt8HD74WUs2OElGTps2x6fLkTlCLdeh0IcsrVQrMqAOY5rhsWkEei2Aa9VqZNNOmYYwCYAEkk9SdSeq9IsShBlFjNshKAygWhlQBzm7kk6HSG7/wBQW9AERYJQGUQIgBREQBERAEREAREQBERAEREAREQBF5BXpAEWuvVDWlxkxsNfAL247oDmO3GLIphjHDO8wGz73fHJfOqvB3HNDrAAnq46id19FxWCGMdmLXZGuLQ6wcQD75B9B0B5rOF7H0ZaHNmm34WuguPIOO31O5Xi6jS5M2XzI8Oq/n6HvaXXQ02Hy7p7t7d/T+8HFdlOH4htTNh3PBiDaxuNQbERNzzX1tswJ137915o0mtEMaGgbAADyC9r0tPg8qNXZ5mr1ctRLql+fuERF0HIYXio2Dm6ARtrr6r058T0vOy0YykTlLfibmgTAu0i/jClBmtocMzrmfeiPeAi7AO+4Uum8ESLrRh5LRmADhEjkd9fFem20H53RkI3leSsgooJMhElEAREQBERAEREAREQBERAEREARYIWUB4d08/G4XonT1RaaroczqSNrgj10Ug91akRAkkgQNgSAXHoNVpxT5DmCJi/cZv6HyXjHVqbZzkBzgQJJBIF3Bp572votOBaXg5x8cuJMTBs1tuQhK23IvfYn0KYa0BgAaNI5LYsAQIQnkoosZlFgrKEBERAIWtjpc7m2B4ETI6bf0lbF5DRJO5QGmpNyNt/O3goXGsU6lS9oxpcWwS0QCZsYkxaZvyU/FTEATmIHcNyVHbQAnNpBEbReY5f4VkQzdhXEzMXuCBt15/mtzjAJ5Kpw3EhnczNJZY92xM77TzBVvChqgnYKBFlQSERJQBERAEREAREQBERAEQlUj+PZnFtJsgEDPJg84A28VKi3wQ2kXawSquljnmJDbg6aeZW99V0atTpFkts7qPXqgZXWAzNubag3HmFV1+OQ7K0g9QJAPKyqq2JqOzNLnQdgAYnlN+qusbKuaLbGVc7nFpaWmIBBkxfymO+FbYFmWmwHYBcY9zyzK17SDAkA5tReWuGnJdfwzFF7RnjN/KZHmpnGkRB2yWsoiyNAEREAREQBEXkiJPNAZlVmMqhj4J1BfHOBlI+hW3F44s0bP1jnE6Ln3Y57jlOVzy65LYtIOUX0iYOy0hEpKRjs1Qy1sU5zmuz1szR8oInLHS67BfP+Gn/AF3tLpJJdbUOEmDewAPT1XZNx5IuAJt8R+9qnJHcjG9iXUkixjS/RegoFHiOaQALRNyddP4Vsdjo/gcddIOnes6Ze0TEhR8Niw8uEFpEaxedxBUhQSEREAREQBERAERacZiBTY97jAaCSeQA1QHOdpeKlz/3emftn/1WvBMa0a3jnCvcDw6mBmNNpc/3iS1skm97KX+7M+Rv9o/Ba9aSpGfS27ZU03j5mxvcWXg45oLcrw6AJFpP6srLEcOpv+JjSO7yVVi+EMZ8Ag/T0UJphpojupZiTaJIJmJM3g8vwW1lCmz+IeBBN+v3qFiOFFwguMRodB3Bc7juzrZJBeDzaTbwW0Un3M22uxeY19Nmf2j2s90ltQOvpIzEWI71V8F7R1aWI9lUgyC8M0Lm6ywQCHQHHKReD0VSOBxpUJHJx25Ksx/AiHB7bPYQ5rwbtc0y0z3rVQjVWZObu6Pt2ExLajGvYQQRII3C3LjeyHFiappOAaKrBWpgHQzkrsjSz4IjZ48eyXFOPS6OyLtWERFUkIiIAouJqRYXPXTqT0CkkqmxWId7NzgCc0kAfKAco8Y9VMVZDZGc3MTJmN+ulvMqkOJYa8hzcrfP3hz30+q6fCYcta3NGaLxpmi8dJXK8ZwbKdUkugOJIEC28dQCT5hbwpujGdpWbuHUpquflgFpJbfUzBnugK34DjfaB+bUG2klmxI2/wAKowOOP8Id3xa3etuGa6nUa8S0E+8IMFp1UyV8kRdHQFjRmIEF2sW/W61+0IETp+vJYa6S62m53tNlhyyNDWcQQZ3VzhMQHtnffvVC9unh+cKRwyrkeBPxW/BTJbBPcvURFkaBERAEREAXMdu6hLMLRBj94xVCm7rTDszx5BdOue7TYcuxHDnbMrunxpmPvV8f+xWfB0Kj4zFtpiXyBzAJ+i3hcZ+0HjDqTQxnxOFp0HMrj1eZ4cbkuex16PTvUZVjXc66nimEBwe0g6GRC01Liea+K4PAVazoaSSb3PqrvA9ncUy9Ou9j21HsLWvMQIykgW3NiuPH4qm6cfsevqPBcWJO8yv0r8n0PEWCpqwupmGFT2TBWcHVAIcQInlbnEKl/wD2KftTSfLHiwDrB32TzXrrLFV1bXxZ888Mm2o716fr9DGJVFiXw4XjmVK43xWnTxFCm50EzI5ZmkNnleFF4lTBJXThyKbaXZ0YZsUoKLa5Vo28FxZZiMKJECqWg2BLazC02+02mvrAXwltAjE4Qtn/AH6IFpiag19V92CrqVuicD2YREXMbhCiIDnu3vEnYfA4h9Mw/IQ08nOIaDfkSD4L5ZW49jC1rxXIaA33b2y5WgwHXsCSdei+h/tVwxqYFzWiTnpf+Vi4KhQYx4aQCGAAEb5rkEaSuzTpdNnLmb6jW7t3iqTiHPpFzTBllRxtyMwFKw3azEV/eyNceeU29VZN4Rh6ol9FhPOINuoVhR4HR0a0s+w4tV7guxWpPuRcPxvEOs5jBlg3kfRXmCxuIytJyfZLT6rkMfxFmGxLqfszUAymSZcLddV0R7YYZlLNAc65Dd3P0AiLBee9dhtxezV/8PVXhOqqLjFtSSarfn19C6OOIdleWybwARqvNRzybADxAsqfsZWZVqOqVnB1R9wNhK684cl4yDLlNzAuLG0+IWek1LzRc2u+309yut0v+Pk8u7a5+vt7EFnDKziPeDAP6j9VB7UYeph8O6u2qXGk6k4tytaC01GNfJ1+EuPguuVJ2xoh+BxTTMOpuFtZ2jxhdMZNyRyyikmXNN8gEaEA+a9LRgGxSpg6hjB/xC3rNlwiIgCIiAKu47Rmm1w1pVKdTwa4Zv8AjKsVh7AQQbgggjoVKdMNWjzVpNeCHCQf1qF89r9nnvq1PZOdVaahpN9oXOyBol7i4n4QTA5kFd5gXWLTqw5fD+E+X0W2hQDAQ3Quc7xcZPrPmubUaaOZdMjr0usnp76e/wBjg8PwF7cR7NgI5v090aloiV1OBwDaLbC9yTqSTqSTqeqtDTAJMXOp6DRR6zVTTaKGFt8v9hqdZPMkn8+7IeKZI6lcL+0ClNKzQ6obDr16runuVBxbCAvFQiS0W6de9dWXF5sOg5sGbyciyeh8kqcArluerIEwSZ0j3TJ2tHkum/e7Uy43LWyesXUzGU5e8P8AgIFvrZU2MffoI8lrodLLE5OT5L+J+IvVqNrdfg6Ts/hDUxVAQIa7PPRunqfRfVFxX7N6Gdj65ETDGyNm2MLtVbPK5V6HLhVRsIiLE1CIiAoe3VMnBVy0SWNzR9m6+VUMVnyOFg5oIC+4VqQc1zXCQ4EEdDYr5DxHs+7DPczVrXuyR8huPuXXppKmjmzxfJb8N+FXNHoqHhGIDha17zsVdYV9riNfEc+iTIgacZgA4veWtnJzl1rgxHT0XP8AD+zRqOIru9kC4va1zJJndpmPqu3wjWuBm/8Aj8yp1HDjI1jocGgC45aHvXkZtBCU7+fn9T2NN4llwrZ+3x82VPCezHsnBzKxy8o+sFdW0LTQbFgt63xYYYlUFRzZs88z6pu2FA4vTD6Ypn/qOa2OgOY+jSp5UctzPB+SQO86nyt4lbIxZIREUEhERAEREAREQEXGU3AipTElohzfnZyH8w1HiN17o4xjgCHaie68X5GbLeqniNMteXYf/d1c3+B4/n5O6696styHsWxUbEqrZxmq0f6uHqA/yQ8fitNftE3enWH/AGqh+gUqLIckSKrtVT8RqWN14xPHmRpU7vZVf/lUWO4q98inRrO6+zLR5uhbQiZSkVfEMTdY4HwKpjKoDbMHxP2aByPPkF44bwt76zf3hrmUy45jILgOQAEa/or7Dw3DU6dNraIAZFo36k7la5MqgqiZY8XU9zZgsK2lTZTpiGsAAHQLciLhOwIiIAiIgCqO0HCPbtDm/GzT+Ycj9yt0UptO0Q1apnzJxyOIiCLQee9lLwmJmwV92z4cx9JzgctaPdI1ceR6ddlxtKnXpkZ6Do/l9/6XPkuqMlJHNKLizq+HuvO0K4wzly+F4uwD3g5vRzHt+oVvg+M0vmCylFmkWjoWL2qk8dpDeTya1x+gWs8SfUIDKbg3eo5unc3UrPpZp1Itn1NhqfQcyvVNgaIH65leMNTDQIM9dSeq2qpYIiIAiIgCIiAIiw50Ak7IDVWqGQ1upuT8rea2NYNgFrw7bSdXX8Nh5LYxwOnd5ID0Vpqt6LaSvDkBEdSHIeSiYmnZWRao1fkrWVaOYxeGuvXCuKuoOh0lh1HLqFY12XMqoxdFaJqWxm01ud2xwIBFwbg9FlUvZioRTNNxks07jsrpZNUzVO0ERFBIREQBRsfjBTHU6BSHOi5XKYrH+1cSOZA7grRVlZOj3Vl7iXGT+tFJw7CF5wVEgXMqfSYrNlUjFJk6hSGURyWaTIW1oVLL0em0m8h5L0Wo1elBJqy5bjTcfeFtBWFrZYx4juQG1ERAEREAREQBReIPs1vzua3wmXegKlKux9SK2HGxLz5NKlEMnucBc2AVXSxcE5JgOJvuD+cq1AUDiFEkyFjlurRvicbpnqnWOadlKaZVdQdCksq9Oarjk0Tkh6G9yh41tpGqmLUaV5N1tJWjGLp7lJXqkiCtVehpKtq+HBcCouKCYo9LZOaSklRG4ZVLazeTpb6W+9dOuMz/AOtRj52/ePvXZrSZnDgIiKhYIiFAV/H3kUH5dSIHiudwmHjKOQAV32lq5abftNHqoOHZJ+i0jwUlyTsOyymNatNFsKS0qrJRgry186rJaSVk0Vk7ZqqRsbVGi2qPRatubmrRtkSSR7Kj4gwWO5GD3Ot9YUhQeMvii86RlPiHCFKKsnBFhpsFlAEREAREQBVfGRD8M/lVDf7xlRFK5IfBaBeXsnVEVWrLD2Y5BIRFIswV4KyiEGmoFX4kc0RWRVkTDUZq0jG7j/aPxIXTBESQiERFUsFgoiAqu0lOaJPykH1CrKDogRcW9e9YRXXBR8k+mwnn6fiptIFEUFjc1ewURQBCwXIiiibMHEgaqBxmq19IsaZLnUxv84J17kRWSKtlsAiIqlg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QSEhIUEBQWFhUUFxQVGBUWFhUXFxQUFhYXFxQUFBYYHCggGBolHRcUIjEhJSkrLi4uFx8zODMsNygtLisBCgoKDg0OGhAQGiwmHyQsLCwsLCwsLCwsNCwsLCwsLC0sLC80LC8sLCwsLCwsLCwvLCwsLCwsLCwsLCwsLCwsLP/AABEIAMcA/QMBIgACEQEDEQH/xAAbAAEAAgMBAQAAAAAAAAAAAAAABAUBAwYCB//EAD8QAAEDAgQDBQUFBwMFAQAAAAEAAhEDIQQSMUEFUWEGcYGRoRMiMlKxcsHR4fAHFEJigpLxIzOiQ4OzwtIV/8QAGgEBAAMBAQEAAAAAAAAAAAAAAAECAwQFBv/EACwRAAICAQMCBQMEAwAAAAAAAAABAhEDBCExEkEFE1FhgXGR4bHB0fAUMqH/2gAMAwEAAhEDEQA/APtyIikgIiIAiIgCIiALBWV5cEABWVhrY0XpAEREAWA6Z1t69yyiAIsGZERG/wCSygCIiAIvNRs6GLg+Wy9IAsBZWAgMoiIAiIgCIiAIiIAiIgCIiAIiIAiIgCIsFAZReWGQCRB5cl6QBYzXhZRAEWFlAEXlxkHKRNxOsHqF6QBFgG1llAERAUAWEyCZi+k9P0FlAEQIgCIiAIiIAiIgCIiAIiIAiIgCIiALDp2WUQBFguAjrYfVZQBFqxVYMY5x2E6xPRUWG7ZYZxLajvZOGzrt8HD74WUs2OElGTps2x6fLkTlCLdeh0IcsrVQrMqAOY5rhsWkEei2Aa9VqZNNOmYYwCYAEkk9SdSeq9IsShBlFjNshKAygWhlQBzm7kk6HSG7/wBQW9AERYJQGUQIgBREQBERAEREAREQBERAEREAREQBF5BXpAEWuvVDWlxkxsNfAL247oDmO3GLIphjHDO8wGz73fHJfOqvB3HNDrAAnq46id19FxWCGMdmLXZGuLQ6wcQD75B9B0B5rOF7H0ZaHNmm34WuguPIOO31O5Xi6jS5M2XzI8Oq/n6HvaXXQ02Hy7p7t7d/T+8HFdlOH4htTNh3PBiDaxuNQbERNzzX1tswJ137915o0mtEMaGgbAADyC9r0tPg8qNXZ5mr1ctRLql+fuERF0HIYXio2Dm6ARtrr6r058T0vOy0YykTlLfibmgTAu0i/jClBmtocMzrmfeiPeAi7AO+4Uum8ESLrRh5LRmADhEjkd9fFem20H53RkI3leSsgooJMhElEAREQBERAEREAREQBERAEREARYIWUB4d08/G4XonT1RaaroczqSNrgj10Ug91akRAkkgQNgSAXHoNVpxT5DmCJi/cZv6HyXjHVqbZzkBzgQJJBIF3Bp572votOBaXg5x8cuJMTBs1tuQhK23IvfYn0KYa0BgAaNI5LYsAQIQnkoosZlFgrKEBERAIWtjpc7m2B4ETI6bf0lbF5DRJO5QGmpNyNt/O3goXGsU6lS9oxpcWwS0QCZsYkxaZvyU/FTEATmIHcNyVHbQAnNpBEbReY5f4VkQzdhXEzMXuCBt15/mtzjAJ5Kpw3EhnczNJZY92xM77TzBVvChqgnYKBFlQSERJQBERAEREAREQBERAEQlUj+PZnFtJsgEDPJg84A28VKi3wQ2kXawSquljnmJDbg6aeZW99V0atTpFkts7qPXqgZXWAzNubag3HmFV1+OQ7K0g9QJAPKyqq2JqOzNLnQdgAYnlN+qusbKuaLbGVc7nFpaWmIBBkxfymO+FbYFmWmwHYBcY9zyzK17SDAkA5tReWuGnJdfwzFF7RnjN/KZHmpnGkRB2yWsoiyNAEREAREQBEXkiJPNAZlVmMqhj4J1BfHOBlI+hW3F44s0bP1jnE6Ln3Y57jlOVzy65LYtIOUX0iYOy0hEpKRjs1Qy1sU5zmuz1szR8oInLHS67BfP+Gn/AF3tLpJJdbUOEmDewAPT1XZNx5IuAJt8R+9qnJHcjG9iXUkixjS/RegoFHiOaQALRNyddP4Vsdjo/gcddIOnes6Ze0TEhR8Niw8uEFpEaxedxBUhQSEREAREQBERAERacZiBTY97jAaCSeQA1QHOdpeKlz/3emftn/1WvBMa0a3jnCvcDw6mBmNNpc/3iS1skm97KX+7M+Rv9o/Ba9aSpGfS27ZU03j5mxvcWXg45oLcrw6AJFpP6srLEcOpv+JjSO7yVVi+EMZ8Ag/T0UJphpojupZiTaJIJmJM3g8vwW1lCmz+IeBBN+v3qFiOFFwguMRodB3Bc7juzrZJBeDzaTbwW0Un3M22uxeY19Nmf2j2s90ltQOvpIzEWI71V8F7R1aWI9lUgyC8M0Lm6ywQCHQHHKReD0VSOBxpUJHJx25Ksx/AiHB7bPYQ5rwbtc0y0z3rVQjVWZObu6Pt2ExLajGvYQQRII3C3LjeyHFiappOAaKrBWpgHQzkrsjSz4IjZ48eyXFOPS6OyLtWERFUkIiIAouJqRYXPXTqT0CkkqmxWId7NzgCc0kAfKAco8Y9VMVZDZGc3MTJmN+ulvMqkOJYa8hzcrfP3hz30+q6fCYcta3NGaLxpmi8dJXK8ZwbKdUkugOJIEC28dQCT5hbwpujGdpWbuHUpquflgFpJbfUzBnugK34DjfaB+bUG2klmxI2/wAKowOOP8Id3xa3etuGa6nUa8S0E+8IMFp1UyV8kRdHQFjRmIEF2sW/W61+0IETp+vJYa6S62m53tNlhyyNDWcQQZ3VzhMQHtnffvVC9unh+cKRwyrkeBPxW/BTJbBPcvURFkaBERAEREAXMdu6hLMLRBj94xVCm7rTDszx5BdOue7TYcuxHDnbMrunxpmPvV8f+xWfB0Kj4zFtpiXyBzAJ+i3hcZ+0HjDqTQxnxOFp0HMrj1eZ4cbkuex16PTvUZVjXc66nimEBwe0g6GRC01Liea+K4PAVazoaSSb3PqrvA9ncUy9Ou9j21HsLWvMQIykgW3NiuPH4qm6cfsevqPBcWJO8yv0r8n0PEWCpqwupmGFT2TBWcHVAIcQInlbnEKl/wD2KftTSfLHiwDrB32TzXrrLFV1bXxZ888Mm2o716fr9DGJVFiXw4XjmVK43xWnTxFCm50EzI5ZmkNnleFF4lTBJXThyKbaXZ0YZsUoKLa5Vo28FxZZiMKJECqWg2BLazC02+02mvrAXwltAjE4Qtn/AH6IFpiag19V92CrqVuicD2YREXMbhCiIDnu3vEnYfA4h9Mw/IQ08nOIaDfkSD4L5ZW49jC1rxXIaA33b2y5WgwHXsCSdei+h/tVwxqYFzWiTnpf+Vi4KhQYx4aQCGAAEb5rkEaSuzTpdNnLmb6jW7t3iqTiHPpFzTBllRxtyMwFKw3azEV/eyNceeU29VZN4Rh6ol9FhPOINuoVhR4HR0a0s+w4tV7guxWpPuRcPxvEOs5jBlg3kfRXmCxuIytJyfZLT6rkMfxFmGxLqfszUAymSZcLddV0R7YYZlLNAc65Dd3P0AiLBee9dhtxezV/8PVXhOqqLjFtSSarfn19C6OOIdleWybwARqvNRzybADxAsqfsZWZVqOqVnB1R9wNhK684cl4yDLlNzAuLG0+IWek1LzRc2u+309yut0v+Pk8u7a5+vt7EFnDKziPeDAP6j9VB7UYeph8O6u2qXGk6k4tytaC01GNfJ1+EuPguuVJ2xoh+BxTTMOpuFtZ2jxhdMZNyRyyikmXNN8gEaEA+a9LRgGxSpg6hjB/xC3rNlwiIgCIiAKu47Rmm1w1pVKdTwa4Zv8AjKsVh7AQQbgggjoVKdMNWjzVpNeCHCQf1qF89r9nnvq1PZOdVaahpN9oXOyBol7i4n4QTA5kFd5gXWLTqw5fD+E+X0W2hQDAQ3Quc7xcZPrPmubUaaOZdMjr0usnp76e/wBjg8PwF7cR7NgI5v090aloiV1OBwDaLbC9yTqSTqSTqeqtDTAJMXOp6DRR6zVTTaKGFt8v9hqdZPMkn8+7IeKZI6lcL+0ClNKzQ6obDr16runuVBxbCAvFQiS0W6de9dWXF5sOg5sGbyciyeh8kqcArluerIEwSZ0j3TJ2tHkum/e7Uy43LWyesXUzGU5e8P8AgIFvrZU2MffoI8lrodLLE5OT5L+J+IvVqNrdfg6Ts/hDUxVAQIa7PPRunqfRfVFxX7N6Gdj65ETDGyNm2MLtVbPK5V6HLhVRsIiLE1CIiAoe3VMnBVy0SWNzR9m6+VUMVnyOFg5oIC+4VqQc1zXCQ4EEdDYr5DxHs+7DPczVrXuyR8huPuXXppKmjmzxfJb8N+FXNHoqHhGIDha17zsVdYV9riNfEc+iTIgacZgA4veWtnJzl1rgxHT0XP8AD+zRqOIru9kC4va1zJJndpmPqu3wjWuBm/8Aj8yp1HDjI1jocGgC45aHvXkZtBCU7+fn9T2NN4llwrZ+3x82VPCezHsnBzKxy8o+sFdW0LTQbFgt63xYYYlUFRzZs88z6pu2FA4vTD6Ypn/qOa2OgOY+jSp5UctzPB+SQO86nyt4lbIxZIREUEhERAEREAREQEXGU3AipTElohzfnZyH8w1HiN17o4xjgCHaie68X5GbLeqniNMteXYf/d1c3+B4/n5O6696styHsWxUbEqrZxmq0f6uHqA/yQ8fitNftE3enWH/AGqh+gUqLIckSKrtVT8RqWN14xPHmRpU7vZVf/lUWO4q98inRrO6+zLR5uhbQiZSkVfEMTdY4HwKpjKoDbMHxP2aByPPkF44bwt76zf3hrmUy45jILgOQAEa/or7Dw3DU6dNraIAZFo36k7la5MqgqiZY8XU9zZgsK2lTZTpiGsAAHQLciLhOwIiIAiIgCqO0HCPbtDm/GzT+Ycj9yt0UptO0Q1apnzJxyOIiCLQee9lLwmJmwV92z4cx9JzgctaPdI1ceR6ddlxtKnXpkZ6Do/l9/6XPkuqMlJHNKLizq+HuvO0K4wzly+F4uwD3g5vRzHt+oVvg+M0vmCylFmkWjoWL2qk8dpDeTya1x+gWs8SfUIDKbg3eo5unc3UrPpZp1Itn1NhqfQcyvVNgaIH65leMNTDQIM9dSeq2qpYIiIAiIgCIiAIiw50Ak7IDVWqGQ1upuT8rea2NYNgFrw7bSdXX8Nh5LYxwOnd5ID0Vpqt6LaSvDkBEdSHIeSiYmnZWRao1fkrWVaOYxeGuvXCuKuoOh0lh1HLqFY12XMqoxdFaJqWxm01ud2xwIBFwbg9FlUvZioRTNNxks07jsrpZNUzVO0ERFBIREQBRsfjBTHU6BSHOi5XKYrH+1cSOZA7grRVlZOj3Vl7iXGT+tFJw7CF5wVEgXMqfSYrNlUjFJk6hSGURyWaTIW1oVLL0em0m8h5L0Wo1elBJqy5bjTcfeFtBWFrZYx4juQG1ERAEREAREQBReIPs1vzua3wmXegKlKux9SK2HGxLz5NKlEMnucBc2AVXSxcE5JgOJvuD+cq1AUDiFEkyFjlurRvicbpnqnWOadlKaZVdQdCksq9Oarjk0Tkh6G9yh41tpGqmLUaV5N1tJWjGLp7lJXqkiCtVehpKtq+HBcCouKCYo9LZOaSklRG4ZVLazeTpb6W+9dOuMz/AOtRj52/ePvXZrSZnDgIiKhYIiFAV/H3kUH5dSIHiudwmHjKOQAV32lq5abftNHqoOHZJ+i0jwUlyTsOyymNatNFsKS0qrJRgry186rJaSVk0Vk7ZqqRsbVGi2qPRatubmrRtkSSR7Kj4gwWO5GD3Ot9YUhQeMvii86RlPiHCFKKsnBFhpsFlAEREAREQBVfGRD8M/lVDf7xlRFK5IfBaBeXsnVEVWrLD2Y5BIRFIswV4KyiEGmoFX4kc0RWRVkTDUZq0jG7j/aPxIXTBESQiERFUsFgoiAqu0lOaJPykH1CrKDogRcW9e9YRXXBR8k+mwnn6fiptIFEUFjc1ewURQBCwXIiiibMHEgaqBxmq19IsaZLnUxv84J17kRWSKtlsAiIqlg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1e.com/blogs/files/2013/08/migr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4728" y="2549431"/>
            <a:ext cx="5292072" cy="4171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Gene Flow prevents Speciation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upload.wikimedia.org/wikipedia/commons/4/47/Gene_flow_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641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Flow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another word for Gene Flow?</a:t>
            </a:r>
          </a:p>
          <a:p>
            <a:pPr lvl="1"/>
            <a:r>
              <a:rPr lang="en-US" dirty="0" smtClean="0"/>
              <a:t>Gene flow is also known as _________.</a:t>
            </a:r>
          </a:p>
          <a:p>
            <a:r>
              <a:rPr lang="en-US" dirty="0" smtClean="0"/>
              <a:t>Does </a:t>
            </a:r>
            <a:r>
              <a:rPr lang="en-US" dirty="0"/>
              <a:t>this </a:t>
            </a:r>
            <a:r>
              <a:rPr lang="en-US" dirty="0" smtClean="0"/>
              <a:t>allow </a:t>
            </a:r>
            <a:r>
              <a:rPr lang="en-US" dirty="0"/>
              <a:t>speciation to occur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Speciation: Yes/No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C:\Users\e131958\Downloads\photo 5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6" y="2994955"/>
            <a:ext cx="5048156" cy="37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organism on Gene Flow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Draw a bridge between your original island and Gene Flow Island with arrows pointing in both directions.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 descr="C:\Users\e131958\Downloads\photo 1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36" y="2606361"/>
            <a:ext cx="4838889" cy="36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8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u="sng" dirty="0" smtClean="0"/>
              <a:t>SPECIATION</a:t>
            </a:r>
          </a:p>
        </p:txBody>
      </p:sp>
      <p:sp>
        <p:nvSpPr>
          <p:cNvPr id="284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95400"/>
            <a:ext cx="8610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The formation of a new species</a:t>
            </a:r>
          </a:p>
          <a:p>
            <a:pPr eaLnBrk="1" hangingPunct="1">
              <a:defRPr/>
            </a:pPr>
            <a:r>
              <a:rPr lang="en-US" sz="2400" b="1" dirty="0" smtClean="0"/>
              <a:t>Population must become reproductively isolated for new species to evolve.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81000" y="236220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SPECIES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35052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altLang="en-US" sz="2400" b="1"/>
              <a:t>Similar  physical and genetic characteristics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b="1"/>
              <a:t>able to produce fertile offspring</a:t>
            </a:r>
          </a:p>
        </p:txBody>
      </p:sp>
      <p:pic>
        <p:nvPicPr>
          <p:cNvPr id="23558" name="il_fi" descr="http://www.buzzle.com/images/animal-kingdom/turtles/galapagos-giant-tortois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5274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l_fi" descr="http://thetravelingbard.files.wordpress.com/2010/11/galapagos-tortoise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3760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1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832" y="-396976"/>
            <a:ext cx="9526138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 species become reproductively isolated?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A. Geographic isolation</a:t>
            </a:r>
          </a:p>
          <a:p>
            <a:pPr lvl="1">
              <a:defRPr/>
            </a:pPr>
            <a:r>
              <a:rPr lang="en-US" dirty="0" smtClean="0"/>
              <a:t>A population becomes physically separated from each other and evolve separately due to their environment and their variations.   Ex:  a canyon, large body of water, islands</a:t>
            </a:r>
            <a:endParaRPr lang="en-US" dirty="0"/>
          </a:p>
        </p:txBody>
      </p:sp>
      <p:pic>
        <p:nvPicPr>
          <p:cNvPr id="26628" name="Picture 6" descr="img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27733" r="11200" b="19200"/>
          <a:stretch>
            <a:fillRect/>
          </a:stretch>
        </p:blipFill>
        <p:spPr bwMode="auto">
          <a:xfrm>
            <a:off x="1142999" y="3504063"/>
            <a:ext cx="7096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2" descr="http://images.tutorvista.com/content/heredity-evolution/allopatric-speciation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B. Behavioral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two populations have differences in courtship rituals or other types of behavior that prevent them from interbreeding.</a:t>
            </a:r>
            <a:endParaRPr lang="en-US" dirty="0"/>
          </a:p>
        </p:txBody>
      </p:sp>
      <p:pic>
        <p:nvPicPr>
          <p:cNvPr id="29700" name="Picture 2" descr="http://allaboutevolution.files.wordpress.com/2011/03/behavioral-isolation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6800"/>
            <a:ext cx="7924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3200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hlinkClick r:id="rId4"/>
              </a:rPr>
              <a:t>Albatross Mating Dance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u="sng" dirty="0" smtClean="0">
                <a:solidFill>
                  <a:schemeClr val="folHlink"/>
                </a:solidFill>
              </a:rPr>
              <a:t>Behavioral Example: Meadowlarks</a:t>
            </a:r>
          </a:p>
        </p:txBody>
      </p:sp>
      <p:sp>
        <p:nvSpPr>
          <p:cNvPr id="2990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295400"/>
            <a:ext cx="8534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CAPABLE OF BREEDING BUT HAVE DIFFERENCES IN COURTSHIP RITUALS    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30724" name="Picture 6" descr="http://i.pbase.com/u42/tmurray74/upload/27341017.CRW_7115_R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2893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www.sbvas.org/meadowlark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406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Slugland</a:t>
            </a:r>
            <a:r>
              <a:rPr lang="en-US" dirty="0" smtClean="0"/>
              <a:t> &amp; Island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Title your Poster “Mechanisms of Evolution”</a:t>
            </a:r>
          </a:p>
          <a:p>
            <a:r>
              <a:rPr lang="en-US" dirty="0" smtClean="0"/>
              <a:t>Write your name underneath the title</a:t>
            </a:r>
          </a:p>
          <a:p>
            <a:r>
              <a:rPr lang="en-US" dirty="0" smtClean="0"/>
              <a:t>On your sheet of paper draw a large central island with your starting organism illustrated and named on it.  You may choose to use Slow Poke or an organism of your own creation.  </a:t>
            </a:r>
          </a:p>
        </p:txBody>
      </p:sp>
      <p:pic>
        <p:nvPicPr>
          <p:cNvPr id="3074" name="Picture 2" descr="C:\Users\e131958\Downloads\photo 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19590" r="24477" b="30708"/>
          <a:stretch/>
        </p:blipFill>
        <p:spPr bwMode="auto">
          <a:xfrm>
            <a:off x="5650173" y="3910007"/>
            <a:ext cx="3022205" cy="26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C. Temporal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two populations reproduce at different times.</a:t>
            </a:r>
            <a:endParaRPr lang="en-US" dirty="0"/>
          </a:p>
        </p:txBody>
      </p:sp>
      <p:pic>
        <p:nvPicPr>
          <p:cNvPr id="31748" name="Picture 2" descr="http://163.16.28.248/bio/activelearner/19/images/ch19c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956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864" y="1527047"/>
            <a:ext cx="4843454" cy="4764571"/>
          </a:xfrm>
        </p:spPr>
        <p:txBody>
          <a:bodyPr>
            <a:normAutofit/>
          </a:bodyPr>
          <a:lstStyle/>
          <a:p>
            <a:r>
              <a:rPr lang="en-US" dirty="0" smtClean="0"/>
              <a:t>What is speciation?</a:t>
            </a:r>
          </a:p>
          <a:p>
            <a:pPr lvl="1"/>
            <a:r>
              <a:rPr lang="en-US" dirty="0" smtClean="0"/>
              <a:t>Speciation is ________________.</a:t>
            </a:r>
          </a:p>
          <a:p>
            <a:r>
              <a:rPr lang="en-US" dirty="0" smtClean="0"/>
              <a:t>What type of features can cause geographic isolation?</a:t>
            </a:r>
          </a:p>
          <a:p>
            <a:r>
              <a:rPr lang="en-US" dirty="0" smtClean="0"/>
              <a:t>How does geographic isolation cause reproductive isolation?</a:t>
            </a:r>
          </a:p>
          <a:p>
            <a:pPr lvl="1"/>
            <a:r>
              <a:rPr lang="en-US" dirty="0" smtClean="0"/>
              <a:t>Geographic isolation causes reproductive isolation by _____.</a:t>
            </a:r>
            <a:endParaRPr lang="en-US" dirty="0"/>
          </a:p>
        </p:txBody>
      </p:sp>
      <p:pic>
        <p:nvPicPr>
          <p:cNvPr id="8194" name="Picture 2" descr="C:\Users\e131958\Downloads\photo 3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358"/>
          <a:stretch/>
        </p:blipFill>
        <p:spPr bwMode="auto">
          <a:xfrm>
            <a:off x="4839030" y="1668438"/>
            <a:ext cx="4168492" cy="43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on Speciation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Down the middle of speciation island draw a feature of your choice that causes geographic isolation.  On each side of your island draw the two new </a:t>
            </a:r>
            <a:r>
              <a:rPr lang="en-US" dirty="0" smtClean="0"/>
              <a:t>descendants </a:t>
            </a:r>
            <a:r>
              <a:rPr lang="en-US" dirty="0"/>
              <a:t>of Slow Poke.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e131958\Downloads\photo 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r="30859" b="36978"/>
          <a:stretch/>
        </p:blipFill>
        <p:spPr bwMode="auto">
          <a:xfrm>
            <a:off x="2060811" y="3210636"/>
            <a:ext cx="4872252" cy="35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c. Mutation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A change in a DNA sequence that affects genetic expression.</a:t>
            </a:r>
          </a:p>
          <a:p>
            <a:r>
              <a:rPr lang="en-US" dirty="0" smtClean="0"/>
              <a:t>Mutations only contribute to genetic variation if they occur in the DNA sequence found in gametes.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3" y="3618744"/>
            <a:ext cx="4445000" cy="31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d. DNA Recombination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The process by which genetic material is broken and joined to other genetic material in meiosis and leads to genetic variation (</a:t>
            </a:r>
            <a:r>
              <a:rPr lang="en-US" dirty="0" err="1" smtClean="0"/>
              <a:t>ie</a:t>
            </a:r>
            <a:r>
              <a:rPr lang="en-US" dirty="0" smtClean="0"/>
              <a:t> crossing over)</a:t>
            </a:r>
            <a:endParaRPr lang="en-US" dirty="0"/>
          </a:p>
        </p:txBody>
      </p:sp>
      <p:pic>
        <p:nvPicPr>
          <p:cNvPr id="30722" name="il_fi" descr="http://online.santarosa.edu/homepage/cgalt/BIO10-Stuff/Ch09-Genetics/Crossing-Ove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60482" y="2742211"/>
            <a:ext cx="5199300" cy="38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736" y="1527048"/>
            <a:ext cx="4911693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does Natural Selection act upon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Natural Selection acts upon adaptations</a:t>
            </a:r>
          </a:p>
          <a:p>
            <a:r>
              <a:rPr lang="en-US" dirty="0" smtClean="0"/>
              <a:t>What is different in the environment of Natural Selection Island than the environment of the original island?  (Is it hotter?  Colder?  Drier?  Etc.)</a:t>
            </a:r>
          </a:p>
          <a:p>
            <a:pPr lvl="1"/>
            <a:r>
              <a:rPr lang="en-US" dirty="0" smtClean="0"/>
              <a:t>Natural Selection island is ________ than the original island.</a:t>
            </a:r>
          </a:p>
          <a:p>
            <a:r>
              <a:rPr lang="en-US" dirty="0" smtClean="0"/>
              <a:t>How might your organism look different over time?</a:t>
            </a:r>
          </a:p>
          <a:p>
            <a:pPr lvl="1"/>
            <a:r>
              <a:rPr lang="en-US" dirty="0" smtClean="0"/>
              <a:t>My population would adapt to Natural Selection Island by _______.</a:t>
            </a:r>
          </a:p>
          <a:p>
            <a:r>
              <a:rPr lang="en-US" dirty="0" smtClean="0"/>
              <a:t>Will this eventually result in speciation?</a:t>
            </a:r>
          </a:p>
          <a:p>
            <a:pPr lvl="1"/>
            <a:r>
              <a:rPr lang="en-US" dirty="0" smtClean="0"/>
              <a:t>Speciation: Yes/No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3" name="Picture 5" descr="C:\Users\e131958\Downloads\photo 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/>
          <a:stretch/>
        </p:blipFill>
        <p:spPr bwMode="auto">
          <a:xfrm>
            <a:off x="4910556" y="2142699"/>
            <a:ext cx="4110612" cy="3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14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your adapted organism on Natural Selection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e131958\Downloads\photo 3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7"/>
          <a:stretch/>
        </p:blipFill>
        <p:spPr bwMode="auto">
          <a:xfrm>
            <a:off x="970506" y="2113902"/>
            <a:ext cx="7138229" cy="342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u="sng" dirty="0" smtClean="0"/>
              <a:t>a. Genetic Drift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random</a:t>
            </a:r>
            <a:r>
              <a:rPr lang="en-US" dirty="0" smtClean="0"/>
              <a:t> change in the frequency of alleles in small populations often due to natural disasters</a:t>
            </a:r>
          </a:p>
          <a:p>
            <a:r>
              <a:rPr lang="en-US" dirty="0" smtClean="0"/>
              <a:t>Examples of Genetic Drift</a:t>
            </a:r>
          </a:p>
          <a:p>
            <a:pPr lvl="1"/>
            <a:r>
              <a:rPr lang="en-US" dirty="0" smtClean="0"/>
              <a:t>Bottleneck Effect</a:t>
            </a:r>
          </a:p>
          <a:p>
            <a:pPr lvl="1"/>
            <a:r>
              <a:rPr lang="en-US" dirty="0" smtClean="0"/>
              <a:t>Founder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11" y="2779059"/>
            <a:ext cx="7845407" cy="3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Bottleneck Effect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362670"/>
            <a:ext cx="884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form of genetic drift that occurs when a population’s size is reduced for at least one generation.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2316776"/>
            <a:ext cx="850392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encrypted-tbn2.gstatic.com/images?q=tbn:ANd9GcQ8YUsAH1SI5Yv-r2mSVEsfbMubt_8gWrPMDiE-4BEYR2KA6G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316776"/>
            <a:ext cx="8988425" cy="4541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0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-9095" r="-9095"/>
          <a:stretch>
            <a:fillRect/>
          </a:stretch>
        </p:blipFill>
        <p:spPr bwMode="auto">
          <a:xfrm>
            <a:off x="-612776" y="0"/>
            <a:ext cx="10438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2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chemeClr val="accent1">
                    <a:lumMod val="50000"/>
                  </a:schemeClr>
                </a:solidFill>
              </a:rPr>
              <a:t>Founders Effect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4410"/>
          <a:stretch>
            <a:fillRect/>
          </a:stretch>
        </p:blipFill>
        <p:spPr>
          <a:xfrm>
            <a:off x="0" y="2994212"/>
            <a:ext cx="9144000" cy="38637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few individuals from a population start a new population with a different allele frequency than the original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966284" cy="4832809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Genetic Drift?</a:t>
            </a:r>
          </a:p>
          <a:p>
            <a:pPr lvl="1"/>
            <a:r>
              <a:rPr lang="en-US" dirty="0" smtClean="0"/>
              <a:t>Genetic drift is caused by random events such as _____________.</a:t>
            </a:r>
          </a:p>
          <a:p>
            <a:r>
              <a:rPr lang="en-US" dirty="0" smtClean="0"/>
              <a:t>What must happen to the size of the population for genetic drift to occur?</a:t>
            </a:r>
          </a:p>
          <a:p>
            <a:pPr lvl="1"/>
            <a:r>
              <a:rPr lang="en-US" dirty="0" smtClean="0"/>
              <a:t>Genetic drift acts upon small populations </a:t>
            </a:r>
          </a:p>
          <a:p>
            <a:r>
              <a:rPr lang="en-US" dirty="0" smtClean="0"/>
              <a:t>Does this cause speciation to occur?</a:t>
            </a:r>
          </a:p>
          <a:p>
            <a:pPr lvl="1"/>
            <a:r>
              <a:rPr lang="en-US" dirty="0" smtClean="0"/>
              <a:t>Speciation: Yes/No</a:t>
            </a:r>
          </a:p>
        </p:txBody>
      </p:sp>
      <p:pic>
        <p:nvPicPr>
          <p:cNvPr id="4" name="Picture 2" descr="C:\Users\e131958\Downloads\photo 4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85"/>
          <a:stretch/>
        </p:blipFill>
        <p:spPr bwMode="auto">
          <a:xfrm>
            <a:off x="5387508" y="2511188"/>
            <a:ext cx="3639713" cy="28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1632</TotalTime>
  <Words>683</Words>
  <Application>Microsoft Office PowerPoint</Application>
  <PresentationFormat>On-screen Show (4:3)</PresentationFormat>
  <Paragraphs>77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Wingdings 2</vt:lpstr>
      <vt:lpstr>Civic</vt:lpstr>
      <vt:lpstr>Slow Poke Evolution Poster</vt:lpstr>
      <vt:lpstr>Slugland &amp; Island Set Up</vt:lpstr>
      <vt:lpstr>Natural Selection Island</vt:lpstr>
      <vt:lpstr>Draw your adapted organism on Natural Selection Island</vt:lpstr>
      <vt:lpstr>a. Genetic Drift</vt:lpstr>
      <vt:lpstr>Bottleneck Effect</vt:lpstr>
      <vt:lpstr>PowerPoint Presentation</vt:lpstr>
      <vt:lpstr>Founders Effect</vt:lpstr>
      <vt:lpstr>Genetic Drift Island</vt:lpstr>
      <vt:lpstr>Draw your organism on Genetic Drift Island</vt:lpstr>
      <vt:lpstr>Gene Flow: Migration</vt:lpstr>
      <vt:lpstr>Gene Flow prevents Speciation</vt:lpstr>
      <vt:lpstr>Gene Flow Island</vt:lpstr>
      <vt:lpstr>Draw your organism on Gene Flow Island</vt:lpstr>
      <vt:lpstr>SPECIATION</vt:lpstr>
      <vt:lpstr>How do species become reproductively isolated?</vt:lpstr>
      <vt:lpstr>PowerPoint Presentation</vt:lpstr>
      <vt:lpstr>B. Behavioral isolation</vt:lpstr>
      <vt:lpstr>Behavioral Example: Meadowlarks</vt:lpstr>
      <vt:lpstr>C. Temporal isolation</vt:lpstr>
      <vt:lpstr>Speciation Island</vt:lpstr>
      <vt:lpstr>Evolution on Speciation Island</vt:lpstr>
      <vt:lpstr>c. Mutation</vt:lpstr>
      <vt:lpstr>d. DNA Recombination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(Random vs. Nonrandom Mating)</dc:title>
  <dc:creator>Elizabeth Ravdin</dc:creator>
  <cp:lastModifiedBy>Jessica_FowlerNeal</cp:lastModifiedBy>
  <cp:revision>30</cp:revision>
  <cp:lastPrinted>2015-03-09T16:47:13Z</cp:lastPrinted>
  <dcterms:created xsi:type="dcterms:W3CDTF">2013-02-03T20:10:23Z</dcterms:created>
  <dcterms:modified xsi:type="dcterms:W3CDTF">2018-03-02T15:06:29Z</dcterms:modified>
</cp:coreProperties>
</file>